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7" roundtripDataSignature="AMtx7mh6CRi78etdJTk+E9wfuAERYai0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CF134A-1590-4535-8E9B-CA44E3283508}">
  <a:tblStyle styleId="{9DCF134A-1590-4535-8E9B-CA44E328350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C2999C6-46DE-480C-AE1E-90AC4D9AC9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9986bd7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9986bd7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76a311b2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76a311b2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863585" y="685479"/>
            <a:ext cx="31308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471" y="4343507"/>
            <a:ext cx="54870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 txBox="1"/>
          <p:nvPr>
            <p:ph idx="12" type="sldNum"/>
          </p:nvPr>
        </p:nvSpPr>
        <p:spPr>
          <a:xfrm>
            <a:off x="3884706" y="8684877"/>
            <a:ext cx="2972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9986bd74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9986bd7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9986bd7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9986bd7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3f6e5e6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3f6e5e6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3f6e5e6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3f6e5e6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3f6e5e6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3f6e5e6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9986bd7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9986bd7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76a311b2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76a311b2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321386" y="4811072"/>
            <a:ext cx="19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ZudX_5Kmk38pv78LONmhTEIYQB8yWPpQ/view" TargetMode="External"/><Relationship Id="rId4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200925" y="1023175"/>
            <a:ext cx="8520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965"/>
              <a:buFont typeface="Calibri"/>
              <a:buNone/>
            </a:pPr>
            <a:r>
              <a:rPr b="1" lang="en-GB" sz="4243">
                <a:latin typeface="Calibri"/>
                <a:ea typeface="Calibri"/>
                <a:cs typeface="Calibri"/>
                <a:sym typeface="Calibri"/>
              </a:rPr>
              <a:t>FARM</a:t>
            </a:r>
            <a:r>
              <a:rPr b="1" lang="en-GB" sz="4243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r>
              <a:rPr b="1" lang="en-GB" sz="3577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b="1" lang="en-GB" sz="3577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GB" sz="3355"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sp>
        <p:nvSpPr>
          <p:cNvPr id="65" name="Google Shape;65;p1"/>
          <p:cNvSpPr txBox="1"/>
          <p:nvPr/>
        </p:nvSpPr>
        <p:spPr>
          <a:xfrm>
            <a:off x="5032225" y="2111102"/>
            <a:ext cx="36351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FARWESH K</a:t>
            </a:r>
            <a:r>
              <a:rPr b="1" i="0" lang="en-GB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ARUN M</a:t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LATHANGI E</a:t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RAJAVEENI S</a:t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-  DIVYASHREE 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200925" y="1527750"/>
            <a:ext cx="4763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GB" sz="335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1" lang="en-GB" sz="225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through Automation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9986bd749_0_21"/>
          <p:cNvSpPr txBox="1"/>
          <p:nvPr>
            <p:ph idx="1" type="body"/>
          </p:nvPr>
        </p:nvSpPr>
        <p:spPr>
          <a:xfrm>
            <a:off x="461000" y="939050"/>
            <a:ext cx="48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indoor farming automation is controlled by a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channel relay module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controlled by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 Microcontroller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help of a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be able to monitor the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certain 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range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automation will be</a:t>
            </a:r>
            <a:r>
              <a:rPr b="1"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controlled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g279986bd74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75" y="529175"/>
            <a:ext cx="2593076" cy="40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76a311b29_1_11"/>
          <p:cNvSpPr txBox="1"/>
          <p:nvPr>
            <p:ph type="title"/>
          </p:nvPr>
        </p:nvSpPr>
        <p:spPr>
          <a:xfrm>
            <a:off x="159600" y="2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2520"/>
              <a:t>Architecture </a:t>
            </a:r>
            <a:r>
              <a:rPr b="1" lang="en-GB" sz="2520">
                <a:solidFill>
                  <a:srgbClr val="274E13"/>
                </a:solidFill>
              </a:rPr>
              <a:t>Diagram</a:t>
            </a:r>
            <a:endParaRPr b="1" sz="252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520"/>
          </a:p>
        </p:txBody>
      </p:sp>
      <p:sp>
        <p:nvSpPr>
          <p:cNvPr id="146" name="Google Shape;146;g2576a311b29_1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2576a311b29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5125"/>
            <a:ext cx="9143998" cy="43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/>
        </p:nvSpPr>
        <p:spPr>
          <a:xfrm>
            <a:off x="331559" y="3434897"/>
            <a:ext cx="254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Collecting complete growing data from dark room, incubation, fruiting and harvest.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235049" y="1384801"/>
            <a:ext cx="2629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Achieving highest conversion ratio using in-house formula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575650" y="2502250"/>
            <a:ext cx="206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Security and surveillance</a:t>
            </a:r>
            <a:endParaRPr b="0" i="0" sz="12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6017484" y="1468781"/>
            <a:ext cx="24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yield using improved formula.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133024" y="2446385"/>
            <a:ext cx="206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10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Converting mushrooms into value added products.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88850" y="1344900"/>
            <a:ext cx="2676000" cy="54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5"/>
          <p:cNvCxnSpPr/>
          <p:nvPr/>
        </p:nvCxnSpPr>
        <p:spPr>
          <a:xfrm rot="10800000">
            <a:off x="2884200" y="2671225"/>
            <a:ext cx="657900" cy="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59" name="Google Shape;159;p5"/>
          <p:cNvSpPr/>
          <p:nvPr/>
        </p:nvSpPr>
        <p:spPr>
          <a:xfrm>
            <a:off x="513150" y="2444500"/>
            <a:ext cx="2351700" cy="43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i="0" sz="1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" name="Google Shape;160;p5"/>
          <p:cNvCxnSpPr/>
          <p:nvPr/>
        </p:nvCxnSpPr>
        <p:spPr>
          <a:xfrm rot="10800000">
            <a:off x="2917900" y="1597800"/>
            <a:ext cx="729600" cy="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1" name="Google Shape;161;p5"/>
          <p:cNvSpPr/>
          <p:nvPr/>
        </p:nvSpPr>
        <p:spPr>
          <a:xfrm>
            <a:off x="6151150" y="1430400"/>
            <a:ext cx="22689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5"/>
          <p:cNvCxnSpPr/>
          <p:nvPr/>
        </p:nvCxnSpPr>
        <p:spPr>
          <a:xfrm>
            <a:off x="5259363" y="1680000"/>
            <a:ext cx="814200" cy="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3" name="Google Shape;163;p5"/>
          <p:cNvSpPr/>
          <p:nvPr/>
        </p:nvSpPr>
        <p:spPr>
          <a:xfrm>
            <a:off x="6157125" y="2422749"/>
            <a:ext cx="2163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5"/>
          <p:cNvCxnSpPr/>
          <p:nvPr/>
        </p:nvCxnSpPr>
        <p:spPr>
          <a:xfrm>
            <a:off x="5261000" y="2669199"/>
            <a:ext cx="8169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5" name="Google Shape;165;p5"/>
          <p:cNvSpPr/>
          <p:nvPr/>
        </p:nvSpPr>
        <p:spPr>
          <a:xfrm>
            <a:off x="6202175" y="3573508"/>
            <a:ext cx="2375100" cy="55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5"/>
          <p:cNvCxnSpPr/>
          <p:nvPr/>
        </p:nvCxnSpPr>
        <p:spPr>
          <a:xfrm>
            <a:off x="5360700" y="3847475"/>
            <a:ext cx="7542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7" name="Google Shape;167;p5"/>
          <p:cNvSpPr/>
          <p:nvPr/>
        </p:nvSpPr>
        <p:spPr>
          <a:xfrm>
            <a:off x="507450" y="3434898"/>
            <a:ext cx="2363100" cy="63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5"/>
          <p:cNvCxnSpPr/>
          <p:nvPr/>
        </p:nvCxnSpPr>
        <p:spPr>
          <a:xfrm rot="10800000">
            <a:off x="2879900" y="3726050"/>
            <a:ext cx="72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69" name="Google Shape;169;p5"/>
          <p:cNvSpPr txBox="1"/>
          <p:nvPr/>
        </p:nvSpPr>
        <p:spPr>
          <a:xfrm>
            <a:off x="6202175" y="3631251"/>
            <a:ext cx="2351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Analyze mushroom nutrition and Enhance nutrition properties</a:t>
            </a:r>
            <a:r>
              <a:rPr b="0" i="0" lang="en-GB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3618275" y="235725"/>
            <a:ext cx="129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</a:t>
            </a:r>
            <a:r>
              <a:rPr b="1" i="0" lang="en-GB" sz="25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OPE</a:t>
            </a:r>
            <a:endParaRPr b="1" i="0" sz="25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700562" y="1276337"/>
            <a:ext cx="1481200" cy="28479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Monitoring </a:t>
            </a:r>
            <a:r>
              <a:rPr b="1" lang="en-GB">
                <a:solidFill>
                  <a:srgbClr val="274E13"/>
                </a:solidFill>
              </a:rPr>
              <a:t>Systems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311700" y="1152475"/>
            <a:ext cx="589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Sensors monitor temperature, humidity, CO2, light, and soil pH.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informs decision-making.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Temperature sensors are used to maintain ideal temperature.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Humidity sensors are used to control moisture levels.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CO2 sensors regulate photosynthesis.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Other sensors measure light and soil pH.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Integration enables precise control.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Creates controlled environment for crops.</a:t>
            </a:r>
            <a:endParaRPr sz="1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7225" y="829600"/>
            <a:ext cx="1832450" cy="36361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441550" y="330525"/>
            <a:ext cx="8066100" cy="4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500">
                <a:solidFill>
                  <a:schemeClr val="dk1"/>
                </a:solidFill>
              </a:rPr>
              <a:t>JUSTIFIC</a:t>
            </a:r>
            <a:r>
              <a:rPr b="1" lang="en-GB" sz="2500">
                <a:solidFill>
                  <a:srgbClr val="274E13"/>
                </a:solidFill>
              </a:rPr>
              <a:t>ATION</a:t>
            </a:r>
            <a:endParaRPr b="1" sz="25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prototype developed.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Commercial viability achieved with successful 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prototype.Easy Monitoring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Manual work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Conversion rate 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185" name="Google Shape;185;p13"/>
          <p:cNvSpPr txBox="1"/>
          <p:nvPr/>
        </p:nvSpPr>
        <p:spPr>
          <a:xfrm>
            <a:off x="3097250" y="4813238"/>
            <a:ext cx="307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3"/>
          <p:cNvPicPr preferRelativeResize="0"/>
          <p:nvPr/>
        </p:nvPicPr>
        <p:blipFill rotWithShape="1">
          <a:blip r:embed="rId3">
            <a:alphaModFix/>
          </a:blip>
          <a:srcRect b="0" l="169" r="-109" t="0"/>
          <a:stretch/>
        </p:blipFill>
        <p:spPr>
          <a:xfrm>
            <a:off x="5869400" y="850925"/>
            <a:ext cx="2633975" cy="35141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9986bd749_0_27"/>
          <p:cNvSpPr txBox="1"/>
          <p:nvPr>
            <p:ph idx="1" type="body"/>
          </p:nvPr>
        </p:nvSpPr>
        <p:spPr>
          <a:xfrm>
            <a:off x="439775" y="1099125"/>
            <a:ext cx="418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Analytics and Insights: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Visualization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Graphs &amp; Charts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Correlation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&amp; Growth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Predictive Analytics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Forecast &amp; optimize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Remote Monitoring and Control: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Cloud Integration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Firebase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User Profiles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 Control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Expert Guidance and Support: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Guided Set-Up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Simplified Setup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Help Center </a:t>
            </a:r>
            <a:r>
              <a:rPr lang="en-GB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FAQs &amp; Guides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g279986bd749_0_27"/>
          <p:cNvPicPr preferRelativeResize="0"/>
          <p:nvPr/>
        </p:nvPicPr>
        <p:blipFill rotWithShape="1">
          <a:blip r:embed="rId3">
            <a:alphaModFix/>
          </a:blip>
          <a:srcRect b="3880" l="0" r="0" t="-3880"/>
          <a:stretch/>
        </p:blipFill>
        <p:spPr>
          <a:xfrm>
            <a:off x="4782825" y="548500"/>
            <a:ext cx="1883975" cy="40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79986bd749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950" y="713062"/>
            <a:ext cx="1726976" cy="3848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79986bd749_0_27"/>
          <p:cNvSpPr txBox="1"/>
          <p:nvPr>
            <p:ph type="title"/>
          </p:nvPr>
        </p:nvSpPr>
        <p:spPr>
          <a:xfrm>
            <a:off x="159600" y="2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2520"/>
              <a:t>App </a:t>
            </a:r>
            <a:r>
              <a:rPr b="1" lang="en-GB" sz="2520">
                <a:solidFill>
                  <a:srgbClr val="274E13"/>
                </a:solidFill>
              </a:rPr>
              <a:t>Features</a:t>
            </a:r>
            <a:endParaRPr b="1" sz="252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5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g279986bd749_0_12"/>
          <p:cNvGraphicFramePr/>
          <p:nvPr/>
        </p:nvGraphicFramePr>
        <p:xfrm>
          <a:off x="866625" y="11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{CC2999C6-46DE-480C-AE1E-90AC4D9AC9A7}</a:tableStyleId>
              </a:tblPr>
              <a:tblGrid>
                <a:gridCol w="908375"/>
                <a:gridCol w="39176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S.No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Parameter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Range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Moisture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65-85%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Temperature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22-28*C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Mist sprayer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 L/4hr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Humidifier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900 ml/hr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Light intensity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200-700 LUX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Air flow method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Positive Pressure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Fan flow rate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204 CFM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CO2 level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500-700 PPM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g279986bd749_0_12"/>
          <p:cNvSpPr txBox="1"/>
          <p:nvPr/>
        </p:nvSpPr>
        <p:spPr>
          <a:xfrm>
            <a:off x="738550" y="312425"/>
            <a:ext cx="5357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</a:t>
            </a:r>
            <a:r>
              <a:rPr b="1" i="0" lang="en-GB" sz="25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meters</a:t>
            </a:r>
            <a:endParaRPr b="1" i="0" sz="25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1" lang="en-GB" sz="2500"/>
              <a:t>How to measure Success </a:t>
            </a:r>
            <a:r>
              <a:rPr b="1" lang="en-GB" sz="2500">
                <a:solidFill>
                  <a:srgbClr val="274E13"/>
                </a:solidFill>
              </a:rPr>
              <a:t>Metrics?</a:t>
            </a:r>
            <a:endParaRPr b="1" sz="2500">
              <a:solidFill>
                <a:srgbClr val="274E13"/>
              </a:solidFill>
            </a:endParaRPr>
          </a:p>
        </p:txBody>
      </p:sp>
      <p:sp>
        <p:nvSpPr>
          <p:cNvPr id="206" name="Google Shape;206;p14"/>
          <p:cNvSpPr txBox="1"/>
          <p:nvPr>
            <p:ph idx="1" type="body"/>
          </p:nvPr>
        </p:nvSpPr>
        <p:spPr>
          <a:xfrm>
            <a:off x="642950" y="1252650"/>
            <a:ext cx="47349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85000" lnSpcReduction="20000"/>
          </a:bodyPr>
          <a:lstStyle/>
          <a:p>
            <a:pPr indent="-159574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-GB" sz="225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of humidity and temperature for every minute</a:t>
            </a:r>
            <a:endParaRPr sz="22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9574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-GB" sz="225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Final Yield</a:t>
            </a:r>
            <a:endParaRPr sz="22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9574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-GB" sz="225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profit margin</a:t>
            </a:r>
            <a:endParaRPr sz="22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9574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Times New Roman"/>
              <a:buChar char="●"/>
            </a:pPr>
            <a:r>
              <a:rPr lang="en-GB" sz="225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of water and electricity usage</a:t>
            </a:r>
            <a:endParaRPr sz="22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16665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16665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16665"/>
              <a:buNone/>
            </a:pPr>
            <a:r>
              <a:t/>
            </a:r>
            <a:endParaRPr/>
          </a:p>
        </p:txBody>
      </p:sp>
      <p:grpSp>
        <p:nvGrpSpPr>
          <p:cNvPr id="207" name="Google Shape;207;p14"/>
          <p:cNvGrpSpPr/>
          <p:nvPr/>
        </p:nvGrpSpPr>
        <p:grpSpPr>
          <a:xfrm>
            <a:off x="5766200" y="1631486"/>
            <a:ext cx="2827514" cy="2743922"/>
            <a:chOff x="7792251" y="2833164"/>
            <a:chExt cx="3561549" cy="3343800"/>
          </a:xfrm>
        </p:grpSpPr>
        <p:pic>
          <p:nvPicPr>
            <p:cNvPr id="208" name="Google Shape;20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55401" y="2833164"/>
              <a:ext cx="1498399" cy="3343800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pic>
          <p:nvPicPr>
            <p:cNvPr id="209" name="Google Shape;20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2251" y="2846752"/>
              <a:ext cx="1498398" cy="3330211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93f6e5e6d1_0_0" title="Video from ~Lathang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50" y="175000"/>
            <a:ext cx="8857076" cy="47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3f6e5e6d1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 sz="2520"/>
              <a:t>CLOUD</a:t>
            </a:r>
            <a:r>
              <a:rPr b="1" lang="en-GB" sz="2520">
                <a:solidFill>
                  <a:srgbClr val="274E13"/>
                </a:solidFill>
              </a:rPr>
              <a:t> ACCESS</a:t>
            </a:r>
            <a:endParaRPr/>
          </a:p>
        </p:txBody>
      </p:sp>
      <p:sp>
        <p:nvSpPr>
          <p:cNvPr id="220" name="Google Shape;220;g293f6e5e6d1_0_6"/>
          <p:cNvSpPr txBox="1"/>
          <p:nvPr>
            <p:ph idx="1" type="body"/>
          </p:nvPr>
        </p:nvSpPr>
        <p:spPr>
          <a:xfrm>
            <a:off x="311700" y="1152475"/>
            <a:ext cx="42603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real-time database</a:t>
            </a:r>
            <a:r>
              <a:rPr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being used to capture data updates. 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have enabled a real-time database to track all updates, both</a:t>
            </a:r>
            <a:r>
              <a:rPr b="1"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live </a:t>
            </a:r>
            <a:r>
              <a:rPr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periodic.</a:t>
            </a:r>
            <a:endParaRPr b="1" sz="15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will allow us to collect and analyze data in real time, which will help us to improve our products and services using machine learning.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g293f6e5e6d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600" y="900650"/>
            <a:ext cx="4131001" cy="346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4287250" y="4210125"/>
            <a:ext cx="44028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</a:t>
            </a: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Automation Systems</a:t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2"/>
          <p:cNvSpPr txBox="1"/>
          <p:nvPr>
            <p:ph idx="1" type="body"/>
          </p:nvPr>
        </p:nvSpPr>
        <p:spPr>
          <a:xfrm>
            <a:off x="311700" y="68825"/>
            <a:ext cx="8520600" cy="4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1800"/>
              <a:buNone/>
            </a:pPr>
            <a:r>
              <a:rPr b="1" lang="en-GB" sz="1700">
                <a:solidFill>
                  <a:schemeClr val="dk1"/>
                </a:solidFill>
              </a:rPr>
              <a:t>                                                                           </a:t>
            </a:r>
            <a:endParaRPr/>
          </a:p>
        </p:txBody>
      </p:sp>
      <p:graphicFrame>
        <p:nvGraphicFramePr>
          <p:cNvPr id="73" name="Google Shape;73;p2"/>
          <p:cNvGraphicFramePr/>
          <p:nvPr/>
        </p:nvGraphicFramePr>
        <p:xfrm>
          <a:off x="4335675" y="107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{9DCF134A-1590-4535-8E9B-CA44E3283508}</a:tableStyleId>
              </a:tblPr>
              <a:tblGrid>
                <a:gridCol w="3905250"/>
              </a:tblGrid>
              <a:tr h="70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             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                                                 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65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7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" name="Google Shape;74;p2"/>
          <p:cNvSpPr txBox="1"/>
          <p:nvPr/>
        </p:nvSpPr>
        <p:spPr>
          <a:xfrm>
            <a:off x="4335675" y="675800"/>
            <a:ext cx="40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Indoor Farming?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4335675" y="1366300"/>
            <a:ext cx="309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Future of Indoor Cultivation</a:t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4335675" y="2056800"/>
            <a:ext cx="371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Systems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4335675" y="2790313"/>
            <a:ext cx="340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4335675" y="3479875"/>
            <a:ext cx="241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Systems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229625" y="2279250"/>
            <a:ext cx="220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</a:t>
            </a:r>
            <a:r>
              <a:rPr b="1" i="0" lang="en-GB" sz="26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b="1" i="0" sz="2600" u="none" cap="none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3f6e5e6d1_0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650"/>
              <a:buFont typeface="Arial"/>
              <a:buNone/>
            </a:pPr>
            <a:r>
              <a:rPr b="1" lang="en-GB" sz="2520"/>
              <a:t>BUSINESS </a:t>
            </a:r>
            <a:r>
              <a:rPr b="1" lang="en-GB" sz="2520">
                <a:solidFill>
                  <a:srgbClr val="274E13"/>
                </a:solidFill>
              </a:rPr>
              <a:t>MODEL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27" name="Google Shape;227;g293f6e5e6d1_0_14"/>
          <p:cNvSpPr txBox="1"/>
          <p:nvPr>
            <p:ph idx="1" type="body"/>
          </p:nvPr>
        </p:nvSpPr>
        <p:spPr>
          <a:xfrm>
            <a:off x="311700" y="1152475"/>
            <a:ext cx="3724200" cy="30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solidFill>
                  <a:schemeClr val="dk1"/>
                </a:solidFill>
              </a:rPr>
              <a:t>B2B</a:t>
            </a:r>
            <a:endParaRPr b="1" sz="20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Which helps farmers to 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monitor 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manage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their 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automated systems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 directly 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selling the hardware product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farmers.</a:t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software can be used to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track crop growth, adjust environmental conditions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optimize yields</a:t>
            </a:r>
            <a:r>
              <a:rPr lang="en-GB" sz="1400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sp>
        <p:nvSpPr>
          <p:cNvPr id="228" name="Google Shape;228;g293f6e5e6d1_0_14"/>
          <p:cNvSpPr txBox="1"/>
          <p:nvPr/>
        </p:nvSpPr>
        <p:spPr>
          <a:xfrm>
            <a:off x="4590725" y="1017725"/>
            <a:ext cx="39057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/>
              <a:t>B2C</a:t>
            </a:r>
            <a:endParaRPr b="1" sz="2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hardware such as </a:t>
            </a:r>
            <a:r>
              <a:rPr b="1" lang="en-GB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small-scale hydroponic</a:t>
            </a:r>
            <a:r>
              <a:rPr lang="en-GB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systems and smart grow boxes to home gardeners. 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rgbClr val="1F1F1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These services typically provide subscribers with access to a small-scale hydroponic system, a suite of smart sensors, and a mobile app that allows them to monitor and manage their system remotely.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Benefits of Automation and Monitoring </a:t>
            </a:r>
            <a:r>
              <a:rPr b="1" lang="en-GB">
                <a:solidFill>
                  <a:srgbClr val="274E13"/>
                </a:solidFill>
              </a:rPr>
              <a:t>Systems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34" name="Google Shape;234;p15"/>
          <p:cNvSpPr txBox="1"/>
          <p:nvPr>
            <p:ph idx="1" type="body"/>
          </p:nvPr>
        </p:nvSpPr>
        <p:spPr>
          <a:xfrm>
            <a:off x="311700" y="1152475"/>
            <a:ext cx="481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010" lvl="0" marL="4572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18"/>
              <a:buFont typeface="Times New Roman"/>
              <a:buChar char="●"/>
            </a:pPr>
            <a:r>
              <a:rPr lang="en-GB" sz="1518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Automation of tasks like watering, fertilizing, and lighting increases efficiency.</a:t>
            </a:r>
            <a:endParaRPr sz="1518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00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8"/>
              <a:buFont typeface="Times New Roman"/>
              <a:buChar char="●"/>
            </a:pPr>
            <a:r>
              <a:rPr lang="en-GB" sz="1518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Reduces labor costs.</a:t>
            </a:r>
            <a:endParaRPr sz="1518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00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8"/>
              <a:buFont typeface="Times New Roman"/>
              <a:buChar char="●"/>
            </a:pPr>
            <a:r>
              <a:rPr lang="en-GB" sz="1518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Monitoring systems track environmental conditions.</a:t>
            </a:r>
            <a:endParaRPr sz="1518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00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8"/>
              <a:buFont typeface="Times New Roman"/>
              <a:buChar char="●"/>
            </a:pPr>
            <a:r>
              <a:rPr lang="en-GB" sz="1518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 the risk of human error and ensure consistent crop quality.</a:t>
            </a:r>
            <a:endParaRPr sz="1518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5009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8"/>
              <a:buFont typeface="Times New Roman"/>
              <a:buChar char="●"/>
            </a:pPr>
            <a:r>
              <a:rPr lang="en-GB" sz="1518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Helps growers make informed decisions.</a:t>
            </a:r>
            <a:endParaRPr sz="1518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818"/>
              <a:buNone/>
            </a:pPr>
            <a:r>
              <a:t/>
            </a:r>
            <a:endParaRPr sz="562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818"/>
              <a:buNone/>
            </a:pPr>
            <a:r>
              <a:t/>
            </a:r>
            <a:endParaRPr sz="550"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125" y="1513463"/>
            <a:ext cx="3086049" cy="269442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820000" dist="95250">
              <a:schemeClr val="dk2">
                <a:alpha val="49803"/>
              </a:scheme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/>
        </p:nvSpPr>
        <p:spPr>
          <a:xfrm>
            <a:off x="2249100" y="1909200"/>
            <a:ext cx="46458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4800">
                <a:solidFill>
                  <a:schemeClr val="dk1"/>
                </a:solidFill>
              </a:rPr>
              <a:t>THANK</a:t>
            </a:r>
            <a:r>
              <a:rPr b="1" i="1" lang="en-GB" sz="4800">
                <a:solidFill>
                  <a:schemeClr val="dk1"/>
                </a:solidFill>
              </a:rPr>
              <a:t> </a:t>
            </a:r>
            <a:r>
              <a:rPr b="1" i="1" lang="en-GB" sz="4800">
                <a:solidFill>
                  <a:srgbClr val="274E13"/>
                </a:solidFill>
              </a:rPr>
              <a:t>YOU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79986bd74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12914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79986bd749_0_1"/>
          <p:cNvSpPr txBox="1"/>
          <p:nvPr/>
        </p:nvSpPr>
        <p:spPr>
          <a:xfrm>
            <a:off x="525000" y="1540925"/>
            <a:ext cx="44820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Inefficient techniques</a:t>
            </a:r>
            <a:r>
              <a:rPr lang="en-GB" sz="1700">
                <a:solidFill>
                  <a:schemeClr val="dk1"/>
                </a:solidFill>
              </a:rPr>
              <a:t> and </a:t>
            </a:r>
            <a:r>
              <a:rPr b="1" lang="en-GB" sz="1700">
                <a:solidFill>
                  <a:schemeClr val="dk1"/>
                </a:solidFill>
              </a:rPr>
              <a:t>inconsistent </a:t>
            </a:r>
            <a:r>
              <a:rPr lang="en-GB" sz="1700">
                <a:solidFill>
                  <a:schemeClr val="dk1"/>
                </a:solidFill>
              </a:rPr>
              <a:t>maintenance</a:t>
            </a:r>
            <a:r>
              <a:rPr b="1" lang="en-GB" sz="1700">
                <a:solidFill>
                  <a:schemeClr val="dk1"/>
                </a:solidFill>
              </a:rPr>
              <a:t> </a:t>
            </a:r>
            <a:r>
              <a:rPr lang="en-GB" sz="1700">
                <a:solidFill>
                  <a:schemeClr val="dk1"/>
                </a:solidFill>
              </a:rPr>
              <a:t>of</a:t>
            </a:r>
            <a:r>
              <a:rPr b="1" lang="en-GB" sz="1700">
                <a:solidFill>
                  <a:schemeClr val="dk1"/>
                </a:solidFill>
              </a:rPr>
              <a:t> ideal conditions</a:t>
            </a:r>
            <a:r>
              <a:rPr lang="en-GB" sz="1700">
                <a:solidFill>
                  <a:schemeClr val="dk1"/>
                </a:solidFill>
              </a:rPr>
              <a:t> in </a:t>
            </a:r>
            <a:r>
              <a:rPr b="1" lang="en-GB" sz="1700">
                <a:solidFill>
                  <a:schemeClr val="dk1"/>
                </a:solidFill>
              </a:rPr>
              <a:t>Indoor Farming</a:t>
            </a:r>
            <a:r>
              <a:rPr lang="en-GB" sz="1700">
                <a:solidFill>
                  <a:schemeClr val="dk1"/>
                </a:solidFill>
              </a:rPr>
              <a:t> have a </a:t>
            </a:r>
            <a:r>
              <a:rPr b="1" lang="en-GB" sz="1700">
                <a:solidFill>
                  <a:schemeClr val="dk1"/>
                </a:solidFill>
              </a:rPr>
              <a:t>negative impact</a:t>
            </a:r>
            <a:r>
              <a:rPr lang="en-GB" sz="1700">
                <a:solidFill>
                  <a:schemeClr val="dk1"/>
                </a:solidFill>
              </a:rPr>
              <a:t> on the quality and quantity of </a:t>
            </a:r>
            <a:r>
              <a:rPr b="1" lang="en-GB" sz="1700">
                <a:solidFill>
                  <a:schemeClr val="dk1"/>
                </a:solidFill>
              </a:rPr>
              <a:t>yield</a:t>
            </a:r>
            <a:r>
              <a:rPr lang="en-GB" sz="1700">
                <a:solidFill>
                  <a:schemeClr val="dk1"/>
                </a:solidFill>
              </a:rPr>
              <a:t>, resulting in </a:t>
            </a:r>
            <a:r>
              <a:rPr b="1" lang="en-GB" sz="1700">
                <a:solidFill>
                  <a:schemeClr val="dk1"/>
                </a:solidFill>
              </a:rPr>
              <a:t>increased labor</a:t>
            </a:r>
            <a:r>
              <a:rPr lang="en-GB" sz="1700">
                <a:solidFill>
                  <a:schemeClr val="dk1"/>
                </a:solidFill>
              </a:rPr>
              <a:t> costs and decreased productivity.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g279986bd74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125" y="1281550"/>
            <a:ext cx="2677775" cy="26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Why Indoor </a:t>
            </a:r>
            <a:r>
              <a:rPr b="1" lang="en-GB">
                <a:solidFill>
                  <a:srgbClr val="274E13"/>
                </a:solidFill>
              </a:rPr>
              <a:t>Farming?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92" name="Google Shape;92;p3"/>
          <p:cNvSpPr txBox="1"/>
          <p:nvPr>
            <p:ph idx="1" type="body"/>
          </p:nvPr>
        </p:nvSpPr>
        <p:spPr>
          <a:xfrm>
            <a:off x="214925" y="1227400"/>
            <a:ext cx="4554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supports urban agriculture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Minimizing diseases and adverse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weather effects.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Indoor farming boosts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crop yields by minimizing pests.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Efficient resource usage,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ensuring optimal water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energy, and land utilization.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reducing transportation costs.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90000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700" y="750175"/>
            <a:ext cx="3497226" cy="35530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2700000" dist="104775">
              <a:schemeClr val="dk2">
                <a:alpha val="64705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6a311b29_4_5"/>
          <p:cNvSpPr txBox="1"/>
          <p:nvPr>
            <p:ph idx="4294967295" type="title"/>
          </p:nvPr>
        </p:nvSpPr>
        <p:spPr>
          <a:xfrm>
            <a:off x="362175" y="168975"/>
            <a:ext cx="2391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1" lang="en-GB" sz="2500"/>
              <a:t>SDG </a:t>
            </a:r>
            <a:r>
              <a:rPr b="1" lang="en-GB" sz="2500">
                <a:solidFill>
                  <a:srgbClr val="274E13"/>
                </a:solidFill>
              </a:rPr>
              <a:t>GOALS</a:t>
            </a:r>
            <a:endParaRPr b="1" sz="2500">
              <a:solidFill>
                <a:srgbClr val="274E13"/>
              </a:solidFill>
            </a:endParaRPr>
          </a:p>
        </p:txBody>
      </p:sp>
      <p:sp>
        <p:nvSpPr>
          <p:cNvPr id="99" name="Google Shape;99;g2576a311b29_4_5"/>
          <p:cNvSpPr txBox="1"/>
          <p:nvPr>
            <p:ph idx="4294967295" type="title"/>
          </p:nvPr>
        </p:nvSpPr>
        <p:spPr>
          <a:xfrm>
            <a:off x="2373200" y="1167313"/>
            <a:ext cx="2164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Calibri"/>
              <a:buNone/>
            </a:pPr>
            <a:r>
              <a:rPr b="1" lang="en-GB" sz="2200"/>
              <a:t>Primary Goal   ~</a:t>
            </a:r>
            <a:endParaRPr b="1" sz="2200"/>
          </a:p>
        </p:txBody>
      </p:sp>
      <p:sp>
        <p:nvSpPr>
          <p:cNvPr id="100" name="Google Shape;100;g2576a311b29_4_5"/>
          <p:cNvSpPr txBox="1"/>
          <p:nvPr>
            <p:ph idx="4294967295" type="title"/>
          </p:nvPr>
        </p:nvSpPr>
        <p:spPr>
          <a:xfrm>
            <a:off x="5346325" y="3576850"/>
            <a:ext cx="2362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Calibri"/>
              <a:buNone/>
            </a:pPr>
            <a:r>
              <a:rPr b="1" lang="en-GB" sz="2200"/>
              <a:t>~  Secondary </a:t>
            </a:r>
            <a:r>
              <a:rPr b="1" lang="en-GB" sz="2200"/>
              <a:t>Goal</a:t>
            </a:r>
            <a:endParaRPr b="1" sz="2200"/>
          </a:p>
        </p:txBody>
      </p:sp>
      <p:pic>
        <p:nvPicPr>
          <p:cNvPr id="101" name="Google Shape;101;g2576a311b29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325" y="517963"/>
            <a:ext cx="1894250" cy="19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576a311b29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200" y="2896650"/>
            <a:ext cx="1894249" cy="19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361950" y="3750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1" lang="en-GB" sz="2500"/>
              <a:t>Existing </a:t>
            </a:r>
            <a:r>
              <a:rPr b="1" lang="en-GB" sz="2500">
                <a:solidFill>
                  <a:srgbClr val="274E13"/>
                </a:solidFill>
              </a:rPr>
              <a:t>Solution</a:t>
            </a:r>
            <a:endParaRPr b="1" sz="2500">
              <a:solidFill>
                <a:srgbClr val="274E13"/>
              </a:solidFill>
            </a:endParaRPr>
          </a:p>
        </p:txBody>
      </p:sp>
      <p:sp>
        <p:nvSpPr>
          <p:cNvPr id="108" name="Google Shape;108;p6"/>
          <p:cNvSpPr txBox="1"/>
          <p:nvPr>
            <p:ph idx="1" type="body"/>
          </p:nvPr>
        </p:nvSpPr>
        <p:spPr>
          <a:xfrm>
            <a:off x="537150" y="1564144"/>
            <a:ext cx="75363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77800" lvl="0" marL="177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Timer </a:t>
            </a: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system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Usage of manual labour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farming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17780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#monitoring is a issue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003" y="1564154"/>
            <a:ext cx="3348900" cy="1930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outerShdw blurRad="157163" rotWithShape="0" algn="bl" dir="2700000" dist="104775">
              <a:schemeClr val="dk2">
                <a:alpha val="62745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391825" y="276844"/>
            <a:ext cx="7886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r>
              <a:rPr b="1" lang="en-GB" sz="2500"/>
              <a:t>Proposed Engineering </a:t>
            </a:r>
            <a:r>
              <a:rPr b="1" lang="en-GB" sz="2500">
                <a:solidFill>
                  <a:srgbClr val="274E13"/>
                </a:solidFill>
              </a:rPr>
              <a:t>Solution </a:t>
            </a:r>
            <a:endParaRPr b="1" i="0" sz="2500" u="none" cap="none" strike="noStrike">
              <a:solidFill>
                <a:srgbClr val="274E13"/>
              </a:solidFill>
            </a:endParaRPr>
          </a:p>
        </p:txBody>
      </p:sp>
      <p:sp>
        <p:nvSpPr>
          <p:cNvPr id="116" name="Google Shape;116;p7"/>
          <p:cNvSpPr txBox="1"/>
          <p:nvPr>
            <p:ph idx="1" type="body"/>
          </p:nvPr>
        </p:nvSpPr>
        <p:spPr>
          <a:xfrm>
            <a:off x="628650" y="1028450"/>
            <a:ext cx="4516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System to maintain ideal condition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i="0" lang="en-GB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system using android application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4572000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-592" l="0" r="0" t="0"/>
          <a:stretch/>
        </p:blipFill>
        <p:spPr>
          <a:xfrm>
            <a:off x="6158600" y="537028"/>
            <a:ext cx="1748400" cy="38343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0" name="Google Shape;12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25" y="2062975"/>
            <a:ext cx="4047000" cy="26717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311700" y="340350"/>
            <a:ext cx="79908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The Future of Indoor </a:t>
            </a:r>
            <a:r>
              <a:rPr b="1" lang="en-GB">
                <a:solidFill>
                  <a:srgbClr val="274E13"/>
                </a:solidFill>
              </a:rPr>
              <a:t>Cultivation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126" name="Google Shape;126;p4"/>
          <p:cNvSpPr txBox="1"/>
          <p:nvPr>
            <p:ph idx="1" type="body"/>
          </p:nvPr>
        </p:nvSpPr>
        <p:spPr>
          <a:xfrm>
            <a:off x="620650" y="1015425"/>
            <a:ext cx="30273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10091"/>
              <a:buNone/>
            </a:pPr>
            <a:r>
              <a:t/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Monitoring systems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Precise adjustments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Task automation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Manual intervention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Time-saving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Scalable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Customizable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242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654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Small-scale</a:t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10091"/>
              <a:buNone/>
            </a:pPr>
            <a:r>
              <a:t/>
            </a:r>
            <a:endParaRPr sz="654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80000"/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575" y="1108425"/>
            <a:ext cx="4243625" cy="36367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80000" dist="104775">
              <a:schemeClr val="dk2">
                <a:alpha val="67843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505275" y="40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Automation </a:t>
            </a:r>
            <a:r>
              <a:rPr b="1" lang="en-GB">
                <a:solidFill>
                  <a:srgbClr val="274E13"/>
                </a:solidFill>
              </a:rPr>
              <a:t>Systems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426250" y="1447050"/>
            <a:ext cx="49044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Automation crucial for indoor cultivation</a:t>
            </a:r>
            <a:endParaRPr sz="2637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Monitor and control environmental factors</a:t>
            </a:r>
            <a:endParaRPr sz="2637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for temperature, humidity, and CO2</a:t>
            </a:r>
            <a:endParaRPr sz="2637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Controllers </a:t>
            </a: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regulate lighting and irrigation</a:t>
            </a:r>
            <a:endParaRPr sz="2637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Actuators control valves and pumps</a:t>
            </a:r>
            <a:endParaRPr sz="2637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27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637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Reduces manual adjustments</a:t>
            </a:r>
            <a:endParaRPr/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041805" y="740322"/>
            <a:ext cx="2027208" cy="351412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